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1" r:id="rId3"/>
    <p:sldId id="262" r:id="rId4"/>
    <p:sldId id="263" r:id="rId5"/>
    <p:sldId id="264" r:id="rId6"/>
    <p:sldId id="265" r:id="rId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90853" autoAdjust="0"/>
  </p:normalViewPr>
  <p:slideViewPr>
    <p:cSldViewPr snapToGrid="0">
      <p:cViewPr varScale="1">
        <p:scale>
          <a:sx n="146" d="100"/>
          <a:sy n="146" d="100"/>
        </p:scale>
        <p:origin x="868" y="88"/>
      </p:cViewPr>
      <p:guideLst/>
    </p:cSldViewPr>
  </p:slideViewPr>
  <p:outlineViewPr>
    <p:cViewPr>
      <p:scale>
        <a:sx n="33" d="100"/>
        <a:sy n="33" d="100"/>
      </p:scale>
      <p:origin x="0" y="0"/>
    </p:cViewPr>
  </p:outlineViewPr>
  <p:notesTextViewPr>
    <p:cViewPr>
      <p:scale>
        <a:sx n="1" d="1"/>
        <a:sy n="1" d="1"/>
      </p:scale>
      <p:origin x="0" y="-536"/>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21.4.2025.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scm.com/book/en/v2/Getting-Started-About-Version-Contro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lab.github.co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ithub.com/en/get-started/quickstart/set-up-gi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scm.com/docs/gitigno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get-started/quickstart/hello-world"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scm.com/docs/git-clon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what version control is and why it matters for both solo and team projects.</a:t>
            </a:r>
          </a:p>
          <a:p>
            <a:pPr>
              <a:buFont typeface="Arial" panose="020B0604020202020204" pitchFamily="34" charset="0"/>
              <a:buChar char="•"/>
            </a:pPr>
            <a:r>
              <a:rPr lang="en-US" dirty="0"/>
              <a:t>Demonstrate the “snapshot” model: how Git stores commits as a directed graph of snapshots, not diffs.</a:t>
            </a:r>
          </a:p>
          <a:p>
            <a:pPr>
              <a:buFont typeface="Arial" panose="020B0604020202020204" pitchFamily="34" charset="0"/>
              <a:buChar char="•"/>
            </a:pPr>
            <a:r>
              <a:rPr lang="en-US" dirty="0"/>
              <a:t>Show a quick comparison of editing a file locally vs. committing changes to illustrate safe experimentation.</a:t>
            </a:r>
          </a:p>
          <a:p>
            <a:pPr>
              <a:buNone/>
            </a:pPr>
            <a:r>
              <a:rPr lang="en-US" b="1" dirty="0"/>
              <a:t>Resources:</a:t>
            </a:r>
            <a:endParaRPr lang="en-US" dirty="0"/>
          </a:p>
          <a:p>
            <a:pPr>
              <a:buFont typeface="Arial" panose="020B0604020202020204" pitchFamily="34" charset="0"/>
              <a:buChar char="•"/>
            </a:pPr>
            <a:r>
              <a:rPr lang="en-US" dirty="0"/>
              <a:t>Official Git Documentation – </a:t>
            </a:r>
            <a:r>
              <a:rPr lang="en-US" dirty="0">
                <a:hlinkClick r:id="rId3"/>
              </a:rPr>
              <a:t>What is Version Control?</a:t>
            </a:r>
            <a:endParaRPr lang="en-US" dirty="0"/>
          </a:p>
          <a:p>
            <a:pPr>
              <a:buFont typeface="Arial" panose="020B0604020202020204" pitchFamily="34" charset="0"/>
              <a:buChar char="•"/>
            </a:pPr>
            <a:r>
              <a:rPr lang="en-US" dirty="0"/>
              <a:t>GitHub Learning Lab – </a:t>
            </a:r>
            <a:r>
              <a:rPr lang="en-US" dirty="0">
                <a:hlinkClick r:id="rId4"/>
              </a:rPr>
              <a:t>Introduction to Git</a:t>
            </a:r>
            <a:endParaRPr lang="en-US" dirty="0"/>
          </a:p>
          <a:p>
            <a:pPr>
              <a:buNone/>
            </a:pPr>
            <a:r>
              <a:rPr lang="en-US" b="1" dirty="0"/>
              <a:t>Additional Reading:</a:t>
            </a:r>
            <a:endParaRPr lang="en-US" dirty="0"/>
          </a:p>
          <a:p>
            <a:pPr>
              <a:buFont typeface="Arial" panose="020B0604020202020204" pitchFamily="34" charset="0"/>
              <a:buChar char="•"/>
            </a:pPr>
            <a:r>
              <a:rPr lang="en-US" i="1" dirty="0"/>
              <a:t>Pro Git</a:t>
            </a:r>
            <a:r>
              <a:rPr lang="en-US" dirty="0"/>
              <a:t> by Scott Chacon and Ben Straub (Chapters 1–2)</a:t>
            </a:r>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327694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students through creating a free GitHub account and setting up two‑factor authentication.</a:t>
            </a:r>
          </a:p>
          <a:p>
            <a:pPr>
              <a:buFont typeface="Arial" panose="020B0604020202020204" pitchFamily="34" charset="0"/>
              <a:buChar char="•"/>
            </a:pPr>
            <a:r>
              <a:rPr lang="en-US" dirty="0"/>
              <a:t>Demonstrate installing Git on Windows/Mac/Linux and configuring git config --global user.name and </a:t>
            </a:r>
            <a:r>
              <a:rPr lang="en-US" dirty="0" err="1"/>
              <a:t>user.email</a:t>
            </a:r>
            <a:r>
              <a:rPr lang="en-US" dirty="0"/>
              <a:t>.</a:t>
            </a:r>
          </a:p>
          <a:p>
            <a:pPr>
              <a:buFont typeface="Arial" panose="020B0604020202020204" pitchFamily="34" charset="0"/>
              <a:buChar char="•"/>
            </a:pPr>
            <a:r>
              <a:rPr lang="en-US" dirty="0"/>
              <a:t>Explain the importance of SSH vs. HTTPS for remote operations and show how to generate an SSH key.</a:t>
            </a:r>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Set up Git</a:t>
            </a:r>
            <a:endParaRPr lang="en-US" dirty="0"/>
          </a:p>
          <a:p>
            <a:pPr>
              <a:buFont typeface="Arial" panose="020B0604020202020204" pitchFamily="34" charset="0"/>
              <a:buChar char="•"/>
            </a:pPr>
            <a:r>
              <a:rPr lang="en-US" dirty="0"/>
              <a:t>Atlassian – Git Installation Guide</a:t>
            </a:r>
          </a:p>
          <a:p>
            <a:pPr>
              <a:buNone/>
            </a:pPr>
            <a:r>
              <a:rPr lang="en-US" b="1" dirty="0"/>
              <a:t>Additional Reading:</a:t>
            </a:r>
            <a:endParaRPr lang="en-US" dirty="0"/>
          </a:p>
          <a:p>
            <a:pPr>
              <a:buFont typeface="Arial" panose="020B0604020202020204" pitchFamily="34" charset="0"/>
              <a:buChar char="•"/>
            </a:pPr>
            <a:r>
              <a:rPr lang="en-US" i="1" dirty="0"/>
              <a:t>Git Pocket Guide</a:t>
            </a:r>
            <a:r>
              <a:rPr lang="en-US" dirty="0"/>
              <a:t> by Richard E. Silverman</a:t>
            </a:r>
          </a:p>
          <a:p>
            <a:pPr>
              <a:buFont typeface="Arial" panose="020B0604020202020204" pitchFamily="34" charset="0"/>
              <a:buChar char="•"/>
            </a:pPr>
            <a:r>
              <a:rPr lang="en-US" i="1" dirty="0"/>
              <a:t>Learning Git</a:t>
            </a:r>
            <a:r>
              <a:rPr lang="en-US" dirty="0"/>
              <a:t> by Anna Debenham</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23695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Describe</a:t>
            </a:r>
            <a:r>
              <a:rPr lang="hr-HR" dirty="0"/>
              <a:t> how .</a:t>
            </a:r>
            <a:r>
              <a:rPr lang="hr-HR" dirty="0" err="1"/>
              <a:t>gitignore</a:t>
            </a:r>
            <a:r>
              <a:rPr lang="hr-HR" dirty="0"/>
              <a:t> </a:t>
            </a:r>
            <a:r>
              <a:rPr lang="hr-HR" dirty="0" err="1"/>
              <a:t>uses</a:t>
            </a:r>
            <a:r>
              <a:rPr lang="hr-HR" dirty="0"/>
              <a:t> </a:t>
            </a:r>
            <a:r>
              <a:rPr lang="hr-HR" dirty="0" err="1"/>
              <a:t>glob</a:t>
            </a:r>
            <a:r>
              <a:rPr lang="hr-HR" dirty="0"/>
              <a:t> </a:t>
            </a:r>
            <a:r>
              <a:rPr lang="hr-HR" dirty="0" err="1"/>
              <a:t>patterns</a:t>
            </a:r>
            <a:r>
              <a:rPr lang="hr-HR" dirty="0"/>
              <a:t> to </a:t>
            </a:r>
            <a:r>
              <a:rPr lang="hr-HR" dirty="0" err="1"/>
              <a:t>exclude</a:t>
            </a:r>
            <a:r>
              <a:rPr lang="hr-HR" dirty="0"/>
              <a:t> </a:t>
            </a:r>
            <a:r>
              <a:rPr lang="hr-HR" dirty="0" err="1"/>
              <a:t>files</a:t>
            </a:r>
            <a:r>
              <a:rPr lang="hr-HR" dirty="0"/>
              <a:t> (</a:t>
            </a:r>
            <a:r>
              <a:rPr lang="hr-HR" dirty="0" err="1"/>
              <a:t>e.g</a:t>
            </a:r>
            <a:r>
              <a:rPr lang="hr-HR" dirty="0"/>
              <a:t>., </a:t>
            </a:r>
            <a:r>
              <a:rPr lang="hr-HR" dirty="0" err="1"/>
              <a:t>node_modules</a:t>
            </a:r>
            <a:r>
              <a:rPr lang="hr-HR" dirty="0"/>
              <a:t>/, .</a:t>
            </a:r>
            <a:r>
              <a:rPr lang="hr-HR" dirty="0" err="1"/>
              <a:t>env</a:t>
            </a:r>
            <a:r>
              <a:rPr lang="hr-HR" dirty="0"/>
              <a:t>, *.log).</a:t>
            </a:r>
          </a:p>
          <a:p>
            <a:pPr>
              <a:buFont typeface="Arial" panose="020B0604020202020204" pitchFamily="34" charset="0"/>
              <a:buChar char="•"/>
            </a:pPr>
            <a:r>
              <a:rPr lang="hr-HR" dirty="0"/>
              <a:t>Show </a:t>
            </a:r>
            <a:r>
              <a:rPr lang="hr-HR" dirty="0" err="1"/>
              <a:t>examples</a:t>
            </a:r>
            <a:r>
              <a:rPr lang="hr-HR" dirty="0"/>
              <a:t>: </a:t>
            </a:r>
            <a:r>
              <a:rPr lang="hr-HR" dirty="0" err="1"/>
              <a:t>adding</a:t>
            </a:r>
            <a:r>
              <a:rPr lang="hr-HR" dirty="0"/>
              <a:t> a .</a:t>
            </a:r>
            <a:r>
              <a:rPr lang="hr-HR" dirty="0" err="1"/>
              <a:t>env</a:t>
            </a:r>
            <a:r>
              <a:rPr lang="hr-HR" dirty="0"/>
              <a:t> file to </a:t>
            </a:r>
            <a:r>
              <a:rPr lang="hr-HR" dirty="0" err="1"/>
              <a:t>protect</a:t>
            </a:r>
            <a:r>
              <a:rPr lang="hr-HR" dirty="0"/>
              <a:t> API </a:t>
            </a:r>
            <a:r>
              <a:rPr lang="hr-HR" dirty="0" err="1"/>
              <a:t>keys</a:t>
            </a:r>
            <a:r>
              <a:rPr lang="hr-HR" dirty="0"/>
              <a:t>, </a:t>
            </a:r>
            <a:r>
              <a:rPr lang="hr-HR" dirty="0" err="1"/>
              <a:t>ignoring</a:t>
            </a:r>
            <a:r>
              <a:rPr lang="hr-HR" dirty="0"/>
              <a:t> IDE/editor </a:t>
            </a:r>
            <a:r>
              <a:rPr lang="hr-HR" dirty="0" err="1"/>
              <a:t>configs</a:t>
            </a:r>
            <a:r>
              <a:rPr lang="hr-HR" dirty="0"/>
              <a:t>.</a:t>
            </a:r>
          </a:p>
          <a:p>
            <a:pPr>
              <a:buFont typeface="Arial" panose="020B0604020202020204" pitchFamily="34" charset="0"/>
              <a:buChar char="•"/>
            </a:pPr>
            <a:r>
              <a:rPr lang="hr-HR" dirty="0" err="1"/>
              <a:t>Demonstrate</a:t>
            </a:r>
            <a:r>
              <a:rPr lang="hr-HR" dirty="0"/>
              <a:t> </a:t>
            </a:r>
            <a:r>
              <a:rPr lang="hr-HR" dirty="0" err="1"/>
              <a:t>using</a:t>
            </a:r>
            <a:r>
              <a:rPr lang="hr-HR" dirty="0"/>
              <a:t> gitignore.io to </a:t>
            </a:r>
            <a:r>
              <a:rPr lang="hr-HR" dirty="0" err="1"/>
              <a:t>generate</a:t>
            </a:r>
            <a:r>
              <a:rPr lang="hr-HR" dirty="0"/>
              <a:t> </a:t>
            </a:r>
            <a:r>
              <a:rPr lang="hr-HR" dirty="0" err="1"/>
              <a:t>language‑specific</a:t>
            </a:r>
            <a:r>
              <a:rPr lang="hr-HR" dirty="0"/>
              <a:t> </a:t>
            </a:r>
            <a:r>
              <a:rPr lang="hr-HR" dirty="0" err="1"/>
              <a:t>templates</a:t>
            </a:r>
            <a:r>
              <a:rPr lang="hr-HR" dirty="0"/>
              <a:t>.</a:t>
            </a:r>
          </a:p>
          <a:p>
            <a:pPr>
              <a:buNone/>
            </a:pPr>
            <a:r>
              <a:rPr lang="hr-HR" b="1" dirty="0"/>
              <a:t>Resources:</a:t>
            </a:r>
            <a:endParaRPr lang="hr-HR" dirty="0"/>
          </a:p>
          <a:p>
            <a:pPr>
              <a:buFont typeface="Arial" panose="020B0604020202020204" pitchFamily="34" charset="0"/>
              <a:buChar char="•"/>
            </a:pPr>
            <a:r>
              <a:rPr lang="hr-HR" dirty="0" err="1"/>
              <a:t>Git</a:t>
            </a:r>
            <a:r>
              <a:rPr lang="hr-HR" dirty="0"/>
              <a:t> SCM – </a:t>
            </a:r>
            <a:r>
              <a:rPr lang="hr-HR" dirty="0" err="1">
                <a:hlinkClick r:id="rId3"/>
              </a:rPr>
              <a:t>Ignoring</a:t>
            </a:r>
            <a:r>
              <a:rPr lang="hr-HR" dirty="0">
                <a:hlinkClick r:id="rId3"/>
              </a:rPr>
              <a:t> </a:t>
            </a:r>
            <a:r>
              <a:rPr lang="hr-HR" dirty="0" err="1">
                <a:hlinkClick r:id="rId3"/>
              </a:rPr>
              <a:t>Files</a:t>
            </a:r>
            <a:endParaRPr lang="hr-HR" dirty="0"/>
          </a:p>
          <a:p>
            <a:pPr>
              <a:buFont typeface="Arial" panose="020B0604020202020204" pitchFamily="34" charset="0"/>
              <a:buChar char="•"/>
            </a:pPr>
            <a:r>
              <a:rPr lang="hr-HR" dirty="0"/>
              <a:t>gitignore.io – </a:t>
            </a:r>
            <a:r>
              <a:rPr lang="hr-HR" dirty="0" err="1"/>
              <a:t>Generate</a:t>
            </a:r>
            <a:r>
              <a:rPr lang="hr-HR" dirty="0"/>
              <a:t> .</a:t>
            </a:r>
            <a:r>
              <a:rPr lang="hr-HR" dirty="0" err="1"/>
              <a:t>gitignore</a:t>
            </a:r>
            <a:r>
              <a:rPr lang="hr-HR" dirty="0"/>
              <a:t> </a:t>
            </a:r>
            <a:r>
              <a:rPr lang="hr-HR" dirty="0" err="1"/>
              <a:t>templates</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111279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the</a:t>
            </a:r>
            <a:r>
              <a:rPr lang="hr-HR" dirty="0"/>
              <a:t> </a:t>
            </a:r>
            <a:r>
              <a:rPr lang="hr-HR" dirty="0" err="1"/>
              <a:t>workflow</a:t>
            </a:r>
            <a:r>
              <a:rPr lang="hr-HR" dirty="0"/>
              <a:t>: </a:t>
            </a:r>
            <a:r>
              <a:rPr lang="hr-HR" dirty="0" err="1"/>
              <a:t>git</a:t>
            </a:r>
            <a:r>
              <a:rPr lang="hr-HR" dirty="0"/>
              <a:t> </a:t>
            </a:r>
            <a:r>
              <a:rPr lang="hr-HR" dirty="0" err="1"/>
              <a:t>init</a:t>
            </a:r>
            <a:r>
              <a:rPr lang="hr-HR" dirty="0"/>
              <a:t>, </a:t>
            </a:r>
            <a:r>
              <a:rPr lang="hr-HR" dirty="0" err="1"/>
              <a:t>git</a:t>
            </a:r>
            <a:r>
              <a:rPr lang="hr-HR" dirty="0"/>
              <a:t> status, </a:t>
            </a:r>
            <a:r>
              <a:rPr lang="hr-HR" dirty="0" err="1"/>
              <a:t>git</a:t>
            </a:r>
            <a:r>
              <a:rPr lang="hr-HR" dirty="0"/>
              <a:t> </a:t>
            </a:r>
            <a:r>
              <a:rPr lang="hr-HR" dirty="0" err="1"/>
              <a:t>add</a:t>
            </a:r>
            <a:r>
              <a:rPr lang="hr-HR" dirty="0"/>
              <a:t>, </a:t>
            </a:r>
            <a:r>
              <a:rPr lang="hr-HR" dirty="0" err="1"/>
              <a:t>git</a:t>
            </a:r>
            <a:r>
              <a:rPr lang="hr-HR" dirty="0"/>
              <a:t> </a:t>
            </a:r>
            <a:r>
              <a:rPr lang="hr-HR" dirty="0" err="1"/>
              <a:t>commit</a:t>
            </a:r>
            <a:r>
              <a:rPr lang="hr-HR" dirty="0"/>
              <a:t>.</a:t>
            </a:r>
          </a:p>
          <a:p>
            <a:pPr>
              <a:buFont typeface="Arial" panose="020B0604020202020204" pitchFamily="34" charset="0"/>
              <a:buChar char="•"/>
            </a:pPr>
            <a:r>
              <a:rPr lang="hr-HR" dirty="0"/>
              <a:t>Show </a:t>
            </a:r>
            <a:r>
              <a:rPr lang="hr-HR" dirty="0" err="1"/>
              <a:t>history</a:t>
            </a:r>
            <a:r>
              <a:rPr lang="hr-HR" dirty="0"/>
              <a:t> </a:t>
            </a:r>
            <a:r>
              <a:rPr lang="hr-HR" dirty="0" err="1"/>
              <a:t>exploration</a:t>
            </a:r>
            <a:r>
              <a:rPr lang="hr-HR" dirty="0"/>
              <a:t> </a:t>
            </a:r>
            <a:r>
              <a:rPr lang="hr-HR" dirty="0" err="1"/>
              <a:t>with</a:t>
            </a:r>
            <a:r>
              <a:rPr lang="hr-HR" dirty="0"/>
              <a:t> </a:t>
            </a:r>
            <a:r>
              <a:rPr lang="hr-HR" dirty="0" err="1"/>
              <a:t>git</a:t>
            </a:r>
            <a:r>
              <a:rPr lang="hr-HR" dirty="0"/>
              <a:t> log </a:t>
            </a:r>
            <a:r>
              <a:rPr lang="hr-HR" dirty="0" err="1"/>
              <a:t>and</a:t>
            </a:r>
            <a:r>
              <a:rPr lang="hr-HR" dirty="0"/>
              <a:t> </a:t>
            </a:r>
            <a:r>
              <a:rPr lang="hr-HR" dirty="0" err="1"/>
              <a:t>comparison</a:t>
            </a:r>
            <a:r>
              <a:rPr lang="hr-HR" dirty="0"/>
              <a:t> </a:t>
            </a:r>
            <a:r>
              <a:rPr lang="hr-HR" dirty="0" err="1"/>
              <a:t>with</a:t>
            </a:r>
            <a:r>
              <a:rPr lang="hr-HR" dirty="0"/>
              <a:t> </a:t>
            </a:r>
            <a:r>
              <a:rPr lang="hr-HR" dirty="0" err="1"/>
              <a:t>git</a:t>
            </a:r>
            <a:r>
              <a:rPr lang="hr-HR" dirty="0"/>
              <a:t> </a:t>
            </a:r>
            <a:r>
              <a:rPr lang="hr-HR" dirty="0" err="1"/>
              <a:t>diff</a:t>
            </a:r>
            <a:r>
              <a:rPr lang="hr-HR" dirty="0"/>
              <a:t>.</a:t>
            </a:r>
          </a:p>
          <a:p>
            <a:pPr>
              <a:buFont typeface="Arial" panose="020B0604020202020204" pitchFamily="34" charset="0"/>
              <a:buChar char="•"/>
            </a:pPr>
            <a:r>
              <a:rPr lang="hr-HR" dirty="0" err="1"/>
              <a:t>Introduce</a:t>
            </a:r>
            <a:r>
              <a:rPr lang="hr-HR" dirty="0"/>
              <a:t> </a:t>
            </a:r>
            <a:r>
              <a:rPr lang="hr-HR" dirty="0" err="1"/>
              <a:t>branching</a:t>
            </a:r>
            <a:r>
              <a:rPr lang="hr-HR" dirty="0"/>
              <a:t>: </a:t>
            </a:r>
            <a:r>
              <a:rPr lang="hr-HR" dirty="0" err="1"/>
              <a:t>git</a:t>
            </a:r>
            <a:r>
              <a:rPr lang="hr-HR" dirty="0"/>
              <a:t> </a:t>
            </a:r>
            <a:r>
              <a:rPr lang="hr-HR" dirty="0" err="1"/>
              <a:t>branch</a:t>
            </a:r>
            <a:r>
              <a:rPr lang="hr-HR" dirty="0"/>
              <a:t>, </a:t>
            </a:r>
            <a:r>
              <a:rPr lang="hr-HR" dirty="0" err="1"/>
              <a:t>git</a:t>
            </a:r>
            <a:r>
              <a:rPr lang="hr-HR" dirty="0"/>
              <a:t> </a:t>
            </a:r>
            <a:r>
              <a:rPr lang="hr-HR" dirty="0" err="1"/>
              <a:t>checkout</a:t>
            </a:r>
            <a:r>
              <a:rPr lang="hr-HR" dirty="0"/>
              <a:t> -b, </a:t>
            </a:r>
            <a:r>
              <a:rPr lang="hr-HR" dirty="0" err="1"/>
              <a:t>merging</a:t>
            </a:r>
            <a:r>
              <a:rPr lang="hr-HR" dirty="0"/>
              <a:t> </a:t>
            </a:r>
            <a:r>
              <a:rPr lang="hr-HR" dirty="0" err="1"/>
              <a:t>with</a:t>
            </a:r>
            <a:r>
              <a:rPr lang="hr-HR" dirty="0"/>
              <a:t> </a:t>
            </a:r>
            <a:r>
              <a:rPr lang="hr-HR" dirty="0" err="1"/>
              <a:t>git</a:t>
            </a:r>
            <a:r>
              <a:rPr lang="hr-HR" dirty="0"/>
              <a:t> </a:t>
            </a:r>
            <a:r>
              <a:rPr lang="hr-HR" dirty="0" err="1"/>
              <a:t>merge</a:t>
            </a:r>
            <a:r>
              <a:rPr lang="hr-HR" dirty="0"/>
              <a:t>.</a:t>
            </a:r>
          </a:p>
          <a:p>
            <a:pPr>
              <a:buFont typeface="Arial" panose="020B0604020202020204" pitchFamily="34" charset="0"/>
              <a:buChar char="•"/>
            </a:pPr>
            <a:r>
              <a:rPr lang="hr-HR" dirty="0" err="1"/>
              <a:t>Explain</a:t>
            </a:r>
            <a:r>
              <a:rPr lang="hr-HR" dirty="0"/>
              <a:t> </a:t>
            </a:r>
            <a:r>
              <a:rPr lang="hr-HR" dirty="0" err="1"/>
              <a:t>fetch</a:t>
            </a:r>
            <a:r>
              <a:rPr lang="hr-HR" dirty="0"/>
              <a:t> vs. </a:t>
            </a:r>
            <a:r>
              <a:rPr lang="hr-HR" dirty="0" err="1"/>
              <a:t>pull</a:t>
            </a:r>
            <a:r>
              <a:rPr lang="hr-HR" dirty="0"/>
              <a:t>, </a:t>
            </a:r>
            <a:r>
              <a:rPr lang="hr-HR" dirty="0" err="1"/>
              <a:t>and</a:t>
            </a:r>
            <a:r>
              <a:rPr lang="hr-HR" dirty="0"/>
              <a:t> </a:t>
            </a:r>
            <a:r>
              <a:rPr lang="hr-HR" dirty="0" err="1"/>
              <a:t>pushing</a:t>
            </a:r>
            <a:r>
              <a:rPr lang="hr-HR" dirty="0"/>
              <a:t> </a:t>
            </a:r>
            <a:r>
              <a:rPr lang="hr-HR" dirty="0" err="1"/>
              <a:t>changes</a:t>
            </a:r>
            <a:r>
              <a:rPr lang="hr-HR" dirty="0"/>
              <a:t>: </a:t>
            </a:r>
            <a:r>
              <a:rPr lang="hr-HR" dirty="0" err="1"/>
              <a:t>git</a:t>
            </a:r>
            <a:r>
              <a:rPr lang="hr-HR" dirty="0"/>
              <a:t> </a:t>
            </a:r>
            <a:r>
              <a:rPr lang="hr-HR" dirty="0" err="1"/>
              <a:t>push</a:t>
            </a:r>
            <a:r>
              <a:rPr lang="hr-HR" dirty="0"/>
              <a:t>, </a:t>
            </a:r>
            <a:r>
              <a:rPr lang="hr-HR" dirty="0" err="1"/>
              <a:t>git</a:t>
            </a:r>
            <a:r>
              <a:rPr lang="hr-HR" dirty="0"/>
              <a:t> </a:t>
            </a:r>
            <a:r>
              <a:rPr lang="hr-HR" dirty="0" err="1"/>
              <a:t>pull</a:t>
            </a:r>
            <a:r>
              <a:rPr lang="hr-HR" dirty="0"/>
              <a:t>.</a:t>
            </a:r>
          </a:p>
          <a:p>
            <a:pPr>
              <a:buNone/>
            </a:pPr>
            <a:r>
              <a:rPr lang="hr-HR" b="1" dirty="0"/>
              <a:t>Resources:</a:t>
            </a:r>
            <a:endParaRPr lang="hr-HR" dirty="0"/>
          </a:p>
          <a:p>
            <a:pPr>
              <a:buFont typeface="Arial" panose="020B0604020202020204" pitchFamily="34" charset="0"/>
              <a:buChar char="•"/>
            </a:pPr>
            <a:r>
              <a:rPr lang="hr-HR" dirty="0" err="1"/>
              <a:t>Atlassian</a:t>
            </a:r>
            <a:r>
              <a:rPr lang="hr-HR" dirty="0"/>
              <a:t> – </a:t>
            </a:r>
            <a:r>
              <a:rPr lang="hr-HR" dirty="0" err="1"/>
              <a:t>Git</a:t>
            </a:r>
            <a:r>
              <a:rPr lang="hr-HR" dirty="0"/>
              <a:t> </a:t>
            </a:r>
            <a:r>
              <a:rPr lang="hr-HR" dirty="0" err="1"/>
              <a:t>Command</a:t>
            </a:r>
            <a:r>
              <a:rPr lang="hr-HR" dirty="0"/>
              <a:t> Reference</a:t>
            </a:r>
          </a:p>
          <a:p>
            <a:pPr>
              <a:buFont typeface="Arial" panose="020B0604020202020204" pitchFamily="34" charset="0"/>
              <a:buChar char="•"/>
            </a:pPr>
            <a:r>
              <a:rPr lang="hr-HR" dirty="0" err="1"/>
              <a:t>Git</a:t>
            </a:r>
            <a:r>
              <a:rPr lang="hr-HR" dirty="0"/>
              <a:t> SCM – </a:t>
            </a:r>
            <a:r>
              <a:rPr lang="hr-HR" dirty="0" err="1">
                <a:hlinkClick r:id="rId3"/>
              </a:rPr>
              <a:t>Git</a:t>
            </a:r>
            <a:r>
              <a:rPr lang="hr-HR" dirty="0">
                <a:hlinkClick r:id="rId3"/>
              </a:rPr>
              <a:t> </a:t>
            </a:r>
            <a:r>
              <a:rPr lang="hr-HR" dirty="0" err="1">
                <a:hlinkClick r:id="rId3"/>
              </a:rPr>
              <a:t>Cheat</a:t>
            </a:r>
            <a:r>
              <a:rPr lang="hr-HR" dirty="0">
                <a:hlinkClick r:id="rId3"/>
              </a:rPr>
              <a:t> </a:t>
            </a:r>
            <a:r>
              <a:rPr lang="hr-HR" dirty="0" err="1">
                <a:hlinkClick r:id="rId3"/>
              </a:rPr>
              <a:t>Sheet</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Git</a:t>
            </a:r>
            <a:r>
              <a:rPr lang="hr-HR" i="1" dirty="0"/>
              <a:t> </a:t>
            </a:r>
            <a:r>
              <a:rPr lang="hr-HR" i="1" dirty="0" err="1"/>
              <a:t>Pocket</a:t>
            </a:r>
            <a:r>
              <a:rPr lang="hr-HR" i="1" dirty="0"/>
              <a:t> </a:t>
            </a:r>
            <a:r>
              <a:rPr lang="hr-HR" i="1" dirty="0" err="1"/>
              <a:t>Guide</a:t>
            </a:r>
            <a:r>
              <a:rPr lang="hr-HR" dirty="0"/>
              <a:t> </a:t>
            </a:r>
            <a:r>
              <a:rPr lang="hr-HR" dirty="0" err="1"/>
              <a:t>by</a:t>
            </a:r>
            <a:r>
              <a:rPr lang="hr-HR" dirty="0"/>
              <a:t> Richard E. </a:t>
            </a:r>
            <a:r>
              <a:rPr lang="hr-HR" dirty="0" err="1"/>
              <a:t>Silverman</a:t>
            </a:r>
            <a:endParaRPr lang="hr-HR" dirty="0"/>
          </a:p>
          <a:p>
            <a:pPr>
              <a:buFont typeface="Arial" panose="020B0604020202020204" pitchFamily="34" charset="0"/>
              <a:buChar char="•"/>
            </a:pPr>
            <a:r>
              <a:rPr lang="hr-HR" i="1" dirty="0"/>
              <a:t>Pro </a:t>
            </a:r>
            <a:r>
              <a:rPr lang="hr-HR" i="1" dirty="0" err="1"/>
              <a:t>Git</a:t>
            </a:r>
            <a:r>
              <a:rPr lang="hr-HR" dirty="0"/>
              <a:t> </a:t>
            </a:r>
            <a:r>
              <a:rPr lang="hr-HR" dirty="0" err="1"/>
              <a:t>by</a:t>
            </a:r>
            <a:r>
              <a:rPr lang="hr-HR" dirty="0"/>
              <a:t> Scott </a:t>
            </a:r>
            <a:r>
              <a:rPr lang="hr-HR" dirty="0" err="1"/>
              <a:t>Chacon</a:t>
            </a:r>
            <a:r>
              <a:rPr lang="hr-HR" dirty="0"/>
              <a:t> </a:t>
            </a:r>
            <a:r>
              <a:rPr lang="hr-HR" dirty="0" err="1"/>
              <a:t>and</a:t>
            </a:r>
            <a:r>
              <a:rPr lang="hr-HR" dirty="0"/>
              <a:t> Ben </a:t>
            </a:r>
            <a:r>
              <a:rPr lang="hr-HR" dirty="0" err="1"/>
              <a:t>Straub</a:t>
            </a:r>
            <a:r>
              <a:rPr lang="hr-HR" dirty="0"/>
              <a:t> (</a:t>
            </a:r>
            <a:r>
              <a:rPr lang="hr-HR" dirty="0" err="1"/>
              <a:t>Chapter</a:t>
            </a:r>
            <a:r>
              <a:rPr lang="hr-HR" dirty="0"/>
              <a:t> 3, “</a:t>
            </a:r>
            <a:r>
              <a:rPr lang="hr-HR" dirty="0" err="1"/>
              <a:t>Git</a:t>
            </a:r>
            <a:r>
              <a:rPr lang="hr-HR" dirty="0"/>
              <a:t> </a:t>
            </a:r>
            <a:r>
              <a:rPr lang="hr-HR" dirty="0" err="1"/>
              <a:t>Branching</a:t>
            </a:r>
            <a:r>
              <a:rPr lang="hr-HR" dirty="0"/>
              <a: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189456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Live‑demo creating a local repository (git </a:t>
            </a:r>
            <a:r>
              <a:rPr lang="en-US" dirty="0" err="1"/>
              <a:t>init</a:t>
            </a:r>
            <a:r>
              <a:rPr lang="en-US" dirty="0"/>
              <a:t>), making several commits, and using git log/git checkout to revert to a previous state.</a:t>
            </a:r>
          </a:p>
          <a:p>
            <a:pPr>
              <a:buFont typeface="Arial" panose="020B0604020202020204" pitchFamily="34" charset="0"/>
              <a:buChar char="•"/>
            </a:pPr>
            <a:r>
              <a:rPr lang="en-US" dirty="0"/>
              <a:t>Walk through connecting to GitHub: git remote add origin &lt;URL&gt; and git push -u origin main.</a:t>
            </a:r>
          </a:p>
          <a:p>
            <a:pPr>
              <a:buFont typeface="Arial" panose="020B0604020202020204" pitchFamily="34" charset="0"/>
              <a:buChar char="•"/>
            </a:pPr>
            <a:r>
              <a:rPr lang="en-US" dirty="0"/>
              <a:t>Show how to clone an existing repository (git clone) and contribute via feature branches and pull requests.</a:t>
            </a:r>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Hello World Tutorial</a:t>
            </a:r>
            <a:endParaRPr lang="en-US" dirty="0"/>
          </a:p>
          <a:p>
            <a:pPr>
              <a:buFont typeface="Arial" panose="020B0604020202020204" pitchFamily="34" charset="0"/>
              <a:buChar char="•"/>
            </a:pPr>
            <a:r>
              <a:rPr lang="en-US" dirty="0"/>
              <a:t>Git SCM – </a:t>
            </a:r>
            <a:r>
              <a:rPr lang="en-US" dirty="0">
                <a:hlinkClick r:id="rId4"/>
              </a:rPr>
              <a:t>Cloning a Repository</a:t>
            </a:r>
            <a:endParaRPr lang="en-US" dirty="0"/>
          </a:p>
          <a:p>
            <a:pPr>
              <a:buNone/>
            </a:pPr>
            <a:r>
              <a:rPr lang="en-US" b="1" dirty="0"/>
              <a:t>Additional Reading:</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a:t>Git Magic</a:t>
            </a:r>
            <a:r>
              <a:rPr lang="en-US"/>
              <a:t> by Ben Lynn (free online book)</a:t>
            </a:r>
          </a:p>
          <a:p>
            <a:endParaRPr lang="hr-HR"/>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760988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21.4.2025.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GIT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Version control system</a:t>
            </a:r>
          </a:p>
        </p:txBody>
      </p:sp>
    </p:spTree>
    <p:extLst>
      <p:ext uri="{BB962C8B-B14F-4D97-AF65-F5344CB8AC3E}">
        <p14:creationId xmlns:p14="http://schemas.microsoft.com/office/powerpoint/2010/main" val="49551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GIT</a:t>
            </a:r>
            <a:endParaRPr lang="hr-HR" dirty="0"/>
          </a:p>
        </p:txBody>
      </p:sp>
      <p:sp>
        <p:nvSpPr>
          <p:cNvPr id="2" name="Content Placeholder 2">
            <a:extLst>
              <a:ext uri="{FF2B5EF4-FFF2-40B4-BE49-F238E27FC236}">
                <a16:creationId xmlns:a16="http://schemas.microsoft.com/office/drawing/2014/main" id="{6E9E4B3A-188E-0A72-F0E2-7ECDA9270899}"/>
              </a:ext>
            </a:extLst>
          </p:cNvPr>
          <p:cNvSpPr txBox="1">
            <a:spLocks/>
          </p:cNvSpPr>
          <p:nvPr/>
        </p:nvSpPr>
        <p:spPr>
          <a:xfrm>
            <a:off x="1801148" y="2005992"/>
            <a:ext cx="3932237" cy="2224585"/>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Git is the most popular version control system, which allows you to track changes to your code and make it easier to work with your team
👉 Git allows you to revert to any previous version!</a:t>
            </a:r>
            <a:endParaRPr lang="pt-BR" dirty="0"/>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6245098" y="2005992"/>
            <a:ext cx="3932237" cy="2224585"/>
          </a:xfrm>
          <a:prstGeom prst="rect">
            <a:avLst/>
          </a:prstGeom>
        </p:spPr>
        <p:txBody>
          <a:bodyPr vert="horz" lIns="91440" tIns="45720" rIns="91440" bIns="45720" rtlCol="0">
            <a:normAutofit fontScale="850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Git uses snapshots of your code, so you can:
</a:t>
            </a:r>
            <a:br>
              <a:rPr lang="en-US" b="1" dirty="0"/>
            </a:br>
            <a:r>
              <a:rPr lang="en-US" b="1" dirty="0"/>
              <a:t>✔ Compare the current code with old versions</a:t>
            </a:r>
            <a:br>
              <a:rPr lang="en-US" b="1" dirty="0"/>
            </a:br>
            <a:r>
              <a:rPr lang="en-US" b="1" dirty="0"/>
              <a:t>✔ Revert to any previous version</a:t>
            </a:r>
            <a:br>
              <a:rPr lang="en-US" b="1" dirty="0"/>
            </a:br>
            <a:r>
              <a:rPr lang="en-US" b="1" dirty="0"/>
              <a:t>✔ Work with a team without worrying about data loss.</a:t>
            </a:r>
            <a:endParaRPr lang="hr-HR" dirty="0"/>
          </a:p>
        </p:txBody>
      </p:sp>
      <p:pic>
        <p:nvPicPr>
          <p:cNvPr id="6" name="Picture 5">
            <a:extLst>
              <a:ext uri="{FF2B5EF4-FFF2-40B4-BE49-F238E27FC236}">
                <a16:creationId xmlns:a16="http://schemas.microsoft.com/office/drawing/2014/main" id="{C688EEE8-2194-2487-3DCC-7D0E04744E82}"/>
              </a:ext>
            </a:extLst>
          </p:cNvPr>
          <p:cNvPicPr>
            <a:picLocks noChangeAspect="1"/>
          </p:cNvPicPr>
          <p:nvPr/>
        </p:nvPicPr>
        <p:blipFill>
          <a:blip r:embed="rId3"/>
          <a:stretch>
            <a:fillRect/>
          </a:stretch>
        </p:blipFill>
        <p:spPr>
          <a:xfrm>
            <a:off x="3847369" y="4823304"/>
            <a:ext cx="4497261" cy="1389764"/>
          </a:xfrm>
          <a:prstGeom prst="rect">
            <a:avLst/>
          </a:prstGeom>
        </p:spPr>
      </p:pic>
    </p:spTree>
    <p:extLst>
      <p:ext uri="{BB962C8B-B14F-4D97-AF65-F5344CB8AC3E}">
        <p14:creationId xmlns:p14="http://schemas.microsoft.com/office/powerpoint/2010/main" val="176795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EEF3-E06E-37B2-0477-9948683B4D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530C40-D846-E939-5C49-BE1CBB97749A}"/>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B0E809BB-945D-1179-05F8-FC3BF336767D}"/>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Create an account on GitHub
- Install git on your computer</a:t>
            </a:r>
          </a:p>
        </p:txBody>
      </p:sp>
      <p:pic>
        <p:nvPicPr>
          <p:cNvPr id="8" name="Picture 7">
            <a:extLst>
              <a:ext uri="{FF2B5EF4-FFF2-40B4-BE49-F238E27FC236}">
                <a16:creationId xmlns:a16="http://schemas.microsoft.com/office/drawing/2014/main" id="{D2162FDE-4664-6847-C13E-8D1C836A7191}"/>
              </a:ext>
            </a:extLst>
          </p:cNvPr>
          <p:cNvPicPr>
            <a:picLocks noChangeAspect="1"/>
          </p:cNvPicPr>
          <p:nvPr/>
        </p:nvPicPr>
        <p:blipFill>
          <a:blip r:embed="rId3"/>
          <a:stretch>
            <a:fillRect/>
          </a:stretch>
        </p:blipFill>
        <p:spPr>
          <a:xfrm>
            <a:off x="5966895" y="2660667"/>
            <a:ext cx="5340867" cy="2047819"/>
          </a:xfrm>
          <a:prstGeom prst="rect">
            <a:avLst/>
          </a:prstGeom>
        </p:spPr>
      </p:pic>
    </p:spTree>
    <p:extLst>
      <p:ext uri="{BB962C8B-B14F-4D97-AF65-F5344CB8AC3E}">
        <p14:creationId xmlns:p14="http://schemas.microsoft.com/office/powerpoint/2010/main" val="101809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9990-D24B-1024-DA75-85CA4631CC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CCF88-2170-CC09-FCEF-345CC38D4A27}"/>
              </a:ext>
            </a:extLst>
          </p:cNvPr>
          <p:cNvSpPr>
            <a:spLocks noGrp="1"/>
          </p:cNvSpPr>
          <p:nvPr>
            <p:ph type="title"/>
          </p:nvPr>
        </p:nvSpPr>
        <p:spPr/>
        <p:txBody>
          <a:bodyPr/>
          <a:lstStyle/>
          <a:p>
            <a:r>
              <a:rPr lang="en-US" dirty="0"/>
              <a:t>GIT - .GITIGNORE</a:t>
            </a:r>
            <a:endParaRPr lang="hr-HR" dirty="0"/>
          </a:p>
        </p:txBody>
      </p:sp>
      <p:pic>
        <p:nvPicPr>
          <p:cNvPr id="2" name="Picture 1">
            <a:extLst>
              <a:ext uri="{FF2B5EF4-FFF2-40B4-BE49-F238E27FC236}">
                <a16:creationId xmlns:a16="http://schemas.microsoft.com/office/drawing/2014/main" id="{C52804BA-AEB7-1D18-2159-3D9A85C68A4C}"/>
              </a:ext>
            </a:extLst>
          </p:cNvPr>
          <p:cNvPicPr>
            <a:picLocks noChangeAspect="1"/>
          </p:cNvPicPr>
          <p:nvPr/>
        </p:nvPicPr>
        <p:blipFill>
          <a:blip r:embed="rId3"/>
          <a:stretch>
            <a:fillRect/>
          </a:stretch>
        </p:blipFill>
        <p:spPr>
          <a:xfrm>
            <a:off x="7461583" y="2215219"/>
            <a:ext cx="4230128" cy="2230289"/>
          </a:xfrm>
          <a:prstGeom prst="rect">
            <a:avLst/>
          </a:prstGeom>
        </p:spPr>
      </p:pic>
      <p:sp>
        <p:nvSpPr>
          <p:cNvPr id="7" name="TextBox 6">
            <a:extLst>
              <a:ext uri="{FF2B5EF4-FFF2-40B4-BE49-F238E27FC236}">
                <a16:creationId xmlns:a16="http://schemas.microsoft.com/office/drawing/2014/main" id="{56C9D916-9D35-57B1-E731-747D6A485FD4}"/>
              </a:ext>
            </a:extLst>
          </p:cNvPr>
          <p:cNvSpPr txBox="1"/>
          <p:nvPr/>
        </p:nvSpPr>
        <p:spPr>
          <a:xfrm>
            <a:off x="838200" y="2215219"/>
            <a:ext cx="5495258" cy="1477328"/>
          </a:xfrm>
          <a:prstGeom prst="rect">
            <a:avLst/>
          </a:prstGeom>
          <a:noFill/>
        </p:spPr>
        <p:txBody>
          <a:bodyPr wrap="square">
            <a:spAutoFit/>
          </a:bodyPr>
          <a:lstStyle/>
          <a:p>
            <a:r>
              <a:rPr lang="en-US" dirty="0"/>
              <a:t>👉 We use it to prevent certain files from being added to the Git repository. This is extremely important to protect sensitive data (API keys, passwords, private settings) and avoid unnecessary sharing of local settings with the rest of the team</a:t>
            </a:r>
            <a:endParaRPr lang="hr-HR" dirty="0"/>
          </a:p>
        </p:txBody>
      </p:sp>
      <p:pic>
        <p:nvPicPr>
          <p:cNvPr id="10" name="Picture 9">
            <a:extLst>
              <a:ext uri="{FF2B5EF4-FFF2-40B4-BE49-F238E27FC236}">
                <a16:creationId xmlns:a16="http://schemas.microsoft.com/office/drawing/2014/main" id="{B35D7547-56F1-5DDC-89C9-1CC56B36422E}"/>
              </a:ext>
            </a:extLst>
          </p:cNvPr>
          <p:cNvPicPr>
            <a:picLocks noChangeAspect="1"/>
          </p:cNvPicPr>
          <p:nvPr/>
        </p:nvPicPr>
        <p:blipFill>
          <a:blip r:embed="rId4"/>
          <a:stretch>
            <a:fillRect/>
          </a:stretch>
        </p:blipFill>
        <p:spPr>
          <a:xfrm>
            <a:off x="919162" y="4262437"/>
            <a:ext cx="5629275" cy="1762125"/>
          </a:xfrm>
          <a:prstGeom prst="rect">
            <a:avLst/>
          </a:prstGeom>
        </p:spPr>
      </p:pic>
    </p:spTree>
    <p:extLst>
      <p:ext uri="{BB962C8B-B14F-4D97-AF65-F5344CB8AC3E}">
        <p14:creationId xmlns:p14="http://schemas.microsoft.com/office/powerpoint/2010/main" val="181736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DB33-A213-91EA-01EC-2470738A38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868F6-AC22-ACA1-458B-A1C1DB7F1C44}"/>
              </a:ext>
            </a:extLst>
          </p:cNvPr>
          <p:cNvSpPr>
            <a:spLocks noGrp="1"/>
          </p:cNvSpPr>
          <p:nvPr>
            <p:ph type="title"/>
          </p:nvPr>
        </p:nvSpPr>
        <p:spPr/>
        <p:txBody>
          <a:bodyPr/>
          <a:lstStyle/>
          <a:p>
            <a:r>
              <a:rPr lang="en-US" dirty="0"/>
              <a:t>GIT - COMMANDS</a:t>
            </a:r>
            <a:endParaRPr lang="hr-HR" dirty="0"/>
          </a:p>
        </p:txBody>
      </p:sp>
      <p:pic>
        <p:nvPicPr>
          <p:cNvPr id="5" name="Picture 4">
            <a:extLst>
              <a:ext uri="{FF2B5EF4-FFF2-40B4-BE49-F238E27FC236}">
                <a16:creationId xmlns:a16="http://schemas.microsoft.com/office/drawing/2014/main" id="{70368D7F-F4FD-58BF-2947-BDC36DB303E3}"/>
              </a:ext>
            </a:extLst>
          </p:cNvPr>
          <p:cNvPicPr>
            <a:picLocks noChangeAspect="1"/>
          </p:cNvPicPr>
          <p:nvPr/>
        </p:nvPicPr>
        <p:blipFill>
          <a:blip r:embed="rId3"/>
          <a:stretch>
            <a:fillRect/>
          </a:stretch>
        </p:blipFill>
        <p:spPr>
          <a:xfrm>
            <a:off x="6096000" y="2178050"/>
            <a:ext cx="4943475" cy="3609975"/>
          </a:xfrm>
          <a:prstGeom prst="rect">
            <a:avLst/>
          </a:prstGeom>
        </p:spPr>
      </p:pic>
      <p:pic>
        <p:nvPicPr>
          <p:cNvPr id="8" name="Picture 7">
            <a:extLst>
              <a:ext uri="{FF2B5EF4-FFF2-40B4-BE49-F238E27FC236}">
                <a16:creationId xmlns:a16="http://schemas.microsoft.com/office/drawing/2014/main" id="{EB52F72C-8B5B-ECD5-B766-F588B8824268}"/>
              </a:ext>
            </a:extLst>
          </p:cNvPr>
          <p:cNvPicPr>
            <a:picLocks noChangeAspect="1"/>
          </p:cNvPicPr>
          <p:nvPr/>
        </p:nvPicPr>
        <p:blipFill>
          <a:blip r:embed="rId4"/>
          <a:stretch>
            <a:fillRect/>
          </a:stretch>
        </p:blipFill>
        <p:spPr>
          <a:xfrm>
            <a:off x="1052512" y="2178050"/>
            <a:ext cx="3305175" cy="1714500"/>
          </a:xfrm>
          <a:prstGeom prst="rect">
            <a:avLst/>
          </a:prstGeom>
        </p:spPr>
      </p:pic>
    </p:spTree>
    <p:extLst>
      <p:ext uri="{BB962C8B-B14F-4D97-AF65-F5344CB8AC3E}">
        <p14:creationId xmlns:p14="http://schemas.microsoft.com/office/powerpoint/2010/main" val="331182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6A0B-18C5-31C7-18BC-6C3A4A63FA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C3C7-4B94-55B7-C797-1A8B0585C9A6}"/>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3A56485C-1974-F543-4573-E9F2E8689677}"/>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Create a local Git repository</a:t>
            </a:r>
            <a:br>
              <a:rPr lang="en-US" sz="2000" dirty="0"/>
            </a:br>
            <a:r>
              <a:rPr lang="en-US" sz="2000" dirty="0"/>
              <a:t>✅ Add and commit changes</a:t>
            </a:r>
            <a:br>
              <a:rPr lang="en-US" sz="2000" dirty="0"/>
            </a:br>
            <a:r>
              <a:rPr lang="en-US" sz="2000" dirty="0"/>
              <a:t>✅ View commit history</a:t>
            </a:r>
            <a:br>
              <a:rPr lang="en-US" sz="2000" dirty="0"/>
            </a:br>
            <a:r>
              <a:rPr lang="en-US" sz="2000" dirty="0"/>
              <a:t>✅ Revert to previous versions</a:t>
            </a:r>
            <a:br>
              <a:rPr lang="en-US" sz="2000" dirty="0"/>
            </a:br>
            <a:r>
              <a:rPr lang="en-US" sz="2000" dirty="0"/>
              <a:t>✅ Work with a remote repository on GitHub</a:t>
            </a:r>
          </a:p>
        </p:txBody>
      </p:sp>
      <p:pic>
        <p:nvPicPr>
          <p:cNvPr id="2" name="Picture 1">
            <a:extLst>
              <a:ext uri="{FF2B5EF4-FFF2-40B4-BE49-F238E27FC236}">
                <a16:creationId xmlns:a16="http://schemas.microsoft.com/office/drawing/2014/main" id="{F2C09D3B-ACCB-8738-E62B-96E8DDF5C5CE}"/>
              </a:ext>
            </a:extLst>
          </p:cNvPr>
          <p:cNvPicPr>
            <a:picLocks noChangeAspect="1"/>
          </p:cNvPicPr>
          <p:nvPr/>
        </p:nvPicPr>
        <p:blipFill>
          <a:blip r:embed="rId3"/>
          <a:stretch>
            <a:fillRect/>
          </a:stretch>
        </p:blipFill>
        <p:spPr>
          <a:xfrm>
            <a:off x="6599643" y="2487223"/>
            <a:ext cx="4019550" cy="2295525"/>
          </a:xfrm>
          <a:prstGeom prst="rect">
            <a:avLst/>
          </a:prstGeom>
        </p:spPr>
      </p:pic>
    </p:spTree>
    <p:extLst>
      <p:ext uri="{BB962C8B-B14F-4D97-AF65-F5344CB8AC3E}">
        <p14:creationId xmlns:p14="http://schemas.microsoft.com/office/powerpoint/2010/main" val="258894356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383</TotalTime>
  <Words>673</Words>
  <Application>Microsoft Office PowerPoint</Application>
  <PresentationFormat>Widescreen</PresentationFormat>
  <Paragraphs>65</Paragraphs>
  <Slides>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Bahnschrift</vt:lpstr>
      <vt:lpstr>Bahnschrift SemiBold</vt:lpstr>
      <vt:lpstr>Bahnschrift SemiLight</vt:lpstr>
      <vt:lpstr>Calibri</vt:lpstr>
      <vt:lpstr>Calibri Light</vt:lpstr>
      <vt:lpstr>Montserrat</vt:lpstr>
      <vt:lpstr>Tema sustava Office</vt:lpstr>
      <vt:lpstr>GIT</vt:lpstr>
      <vt:lpstr>GIT</vt:lpstr>
      <vt:lpstr>GIT - EXERCISE</vt:lpstr>
      <vt:lpstr>GIT - .GITIGNORE</vt:lpstr>
      <vt:lpstr>GIT - COMMANDS</vt:lpstr>
      <vt:lpstr>GIT -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82</cp:revision>
  <dcterms:created xsi:type="dcterms:W3CDTF">2024-02-12T13:35:47Z</dcterms:created>
  <dcterms:modified xsi:type="dcterms:W3CDTF">2025-04-21T07:45:40Z</dcterms:modified>
</cp:coreProperties>
</file>